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58" r:id="rId5"/>
    <p:sldId id="351" r:id="rId6"/>
    <p:sldId id="335" r:id="rId7"/>
    <p:sldId id="336" r:id="rId8"/>
    <p:sldId id="350" r:id="rId9"/>
    <p:sldId id="348" r:id="rId10"/>
    <p:sldId id="352"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me" id="{8A1DA440-3303-4B14-BB61-32814EAEC6D7}">
          <p14:sldIdLst/>
        </p14:section>
        <p14:section name="intro/logo" id="{593E9BB1-8CD9-4D1E-BE69-1DE0B1EDE1B4}">
          <p14:sldIdLst/>
        </p14:section>
        <p14:section name="main_headings" id="{0A504668-39B5-4198-9AD9-12D4BB76117F}">
          <p14:sldIdLst>
            <p14:sldId id="258"/>
          </p14:sldIdLst>
        </p14:section>
        <p14:section name="index_headings" id="{827F4080-D577-43E7-87D6-EDD12F7451C2}">
          <p14:sldIdLst/>
        </p14:section>
        <p14:section name="chapter_headings_text" id="{C7696B96-7CE9-485B-AD29-CC35DC5F14CB}">
          <p14:sldIdLst>
            <p14:sldId id="351"/>
          </p14:sldIdLst>
        </p14:section>
        <p14:section name="chapter_headings_image" id="{ADEA540B-8071-4477-9371-6E36F49D1EBF}">
          <p14:sldIdLst>
            <p14:sldId id="335"/>
          </p14:sldIdLst>
        </p14:section>
        <p14:section name="chapter_headings_illustration" id="{C2C1263A-D0BC-498C-99C3-5797BE0690DF}">
          <p14:sldIdLst>
            <p14:sldId id="336"/>
            <p14:sldId id="350"/>
          </p14:sldIdLst>
        </p14:section>
        <p14:section name="3_colums_layout" id="{A30BDD25-77B0-42CE-A485-DAFC7BD6A5F3}">
          <p14:sldIdLst/>
        </p14:section>
        <p14:section name="Section sans titre" id="{C84F09E7-267A-4E2D-BDE8-6454E4A0E428}">
          <p14:sldIdLst>
            <p14:sldId id="348"/>
            <p14:sldId id="352"/>
          </p14:sldIdLst>
        </p14:section>
        <p14:section name="product_showcase_laptop" id="{933EE880-2A57-4276-BB33-E51DD2BD9A6C}">
          <p14:sldIdLst/>
        </p14:section>
        <p14:section name="people" id="{4A04C1D3-3986-45AC-BE4D-DF452AFF9861}">
          <p14:sldIdLst/>
        </p14:section>
        <p14:section name="text content" id="{F6BED8D2-F9C6-41E8-8B0D-88007ACEC254}">
          <p14:sldIdLst/>
        </p14:section>
        <p14:section name="content_blocks_equal" id="{83AD978E-EA9D-4737-B129-C03537F30227}">
          <p14:sldIdLst/>
        </p14:section>
        <p14:section name="special layouts" id="{D6ABF1F7-DFAA-4A2F-AA80-3E4120530D31}">
          <p14:sldIdLst/>
        </p14:section>
        <p14:section name="graphs &amp; charts" id="{C23D0056-3FD4-4758-ACC9-3C1D5AD5AFE8}">
          <p14:sldIdLst/>
        </p14:section>
        <p14:section name="assets" id="{369E4777-7018-40DE-BED5-93D1D75DF55B}">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23" autoAdjust="0"/>
  </p:normalViewPr>
  <p:slideViewPr>
    <p:cSldViewPr snapToGrid="0">
      <p:cViewPr varScale="1">
        <p:scale>
          <a:sx n="77" d="100"/>
          <a:sy n="77" d="100"/>
        </p:scale>
        <p:origin x="778"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4f435423-8673-4c81-9a60-95a8e74c92dd" providerId="ADAL" clId="{FBBF05FC-C63B-423A-84D1-294DFA5809EE}"/>
    <pc:docChg chg="custSel modSld">
      <pc:chgData name="Inas FAOUZI [Eurécia]" userId="4f435423-8673-4c81-9a60-95a8e74c92dd" providerId="ADAL" clId="{FBBF05FC-C63B-423A-84D1-294DFA5809EE}" dt="2024-12-10T13:43:46.122" v="37" actId="20577"/>
      <pc:docMkLst>
        <pc:docMk/>
      </pc:docMkLst>
      <pc:sldChg chg="modSp mod">
        <pc:chgData name="Inas FAOUZI [Eurécia]" userId="4f435423-8673-4c81-9a60-95a8e74c92dd" providerId="ADAL" clId="{FBBF05FC-C63B-423A-84D1-294DFA5809EE}" dt="2024-12-10T13:43:46.122" v="37" actId="20577"/>
        <pc:sldMkLst>
          <pc:docMk/>
          <pc:sldMk cId="98301059" sldId="335"/>
        </pc:sldMkLst>
        <pc:spChg chg="mod">
          <ac:chgData name="Inas FAOUZI [Eurécia]" userId="4f435423-8673-4c81-9a60-95a8e74c92dd" providerId="ADAL" clId="{FBBF05FC-C63B-423A-84D1-294DFA5809EE}" dt="2024-12-10T13:43:46.122" v="37" actId="20577"/>
          <ac:spMkLst>
            <pc:docMk/>
            <pc:sldMk cId="98301059" sldId="335"/>
            <ac:spMk id="6" creationId="{9A979493-1185-BF10-0D31-914423C6B63E}"/>
          </ac:spMkLst>
        </pc:spChg>
        <pc:spChg chg="mod">
          <ac:chgData name="Inas FAOUZI [Eurécia]" userId="4f435423-8673-4c81-9a60-95a8e74c92dd" providerId="ADAL" clId="{FBBF05FC-C63B-423A-84D1-294DFA5809EE}" dt="2024-12-10T13:42:46.318" v="17" actId="20577"/>
          <ac:spMkLst>
            <pc:docMk/>
            <pc:sldMk cId="98301059" sldId="335"/>
            <ac:spMk id="8" creationId="{75291D7F-32B5-738B-E5DA-CC6D141F86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10/12/2024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10/12/2024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10/12/2024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10/12/2024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https://eureciabyourself.zendesk.com/hc/fr" TargetMode="Externa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a:xfrm>
            <a:off x="1343025" y="1790139"/>
            <a:ext cx="9613900" cy="3799447"/>
          </a:xfrm>
        </p:spPr>
        <p:txBody>
          <a:bodyPr/>
          <a:lstStyle/>
          <a:p>
            <a:r>
              <a:rPr lang="fr-FR" sz="5400" dirty="0">
                <a:solidFill>
                  <a:schemeClr val="bg2"/>
                </a:solidFill>
              </a:rPr>
              <a:t>Votre webinar</a:t>
            </a:r>
            <a:br>
              <a:rPr lang="fr-FR" sz="5400" dirty="0">
                <a:solidFill>
                  <a:schemeClr val="bg2"/>
                </a:solidFill>
              </a:rPr>
            </a:br>
            <a:r>
              <a:rPr lang="fr-FR" sz="5400" dirty="0">
                <a:solidFill>
                  <a:schemeClr val="bg2"/>
                </a:solidFill>
              </a:rPr>
              <a:t>découverte ZEN va </a:t>
            </a:r>
            <a:br>
              <a:rPr lang="fr-FR" sz="5400" dirty="0">
                <a:solidFill>
                  <a:schemeClr val="bg2"/>
                </a:solidFill>
              </a:rPr>
            </a:br>
            <a:r>
              <a:rPr lang="fr-FR" sz="5400" dirty="0">
                <a:solidFill>
                  <a:schemeClr val="bg2"/>
                </a:solidFill>
              </a:rPr>
              <a:t>démarrer dans </a:t>
            </a:r>
            <a:br>
              <a:rPr lang="fr-FR" sz="5400" dirty="0">
                <a:solidFill>
                  <a:schemeClr val="bg2"/>
                </a:solidFill>
              </a:rPr>
            </a:br>
            <a:r>
              <a:rPr lang="fr-FR" sz="5400" dirty="0">
                <a:solidFill>
                  <a:schemeClr val="bg2"/>
                </a:solidFill>
              </a:rPr>
              <a:t>quelques minutes…</a:t>
            </a:r>
          </a:p>
        </p:txBody>
      </p:sp>
      <p:pic>
        <p:nvPicPr>
          <p:cNvPr id="15" name="Espace réservé pour une image  14" descr="Une image contenant plante, arbre, Plante terrestre, plein air&#10;&#10;Description générée automatiquement">
            <a:extLst>
              <a:ext uri="{FF2B5EF4-FFF2-40B4-BE49-F238E27FC236}">
                <a16:creationId xmlns:a16="http://schemas.microsoft.com/office/drawing/2014/main" id="{BF3A4FEE-7C29-3AF9-F408-65A1BDD7181F}"/>
              </a:ext>
            </a:extLst>
          </p:cNvPr>
          <p:cNvPicPr>
            <a:picLocks noGrp="1" noChangeAspect="1"/>
          </p:cNvPicPr>
          <p:nvPr>
            <p:ph type="pic" sz="quarter" idx="13"/>
          </p:nvPr>
        </p:nvPicPr>
        <p:blipFill>
          <a:blip r:embed="rId2">
            <a:alphaModFix amt="50000"/>
            <a:extLst>
              <a:ext uri="{28A0092B-C50C-407E-A947-70E740481C1C}">
                <a14:useLocalDpi xmlns:a14="http://schemas.microsoft.com/office/drawing/2010/main" val="0"/>
              </a:ext>
            </a:extLst>
          </a:blip>
          <a:srcRect l="20405" r="20405"/>
          <a:stretch>
            <a:fillRect/>
          </a:stretch>
        </p:blipFill>
        <p:spPr>
          <a:xfrm>
            <a:off x="6986778" y="0"/>
            <a:ext cx="6091616" cy="6858000"/>
          </a:xfrm>
          <a:solidFill>
            <a:schemeClr val="bg1"/>
          </a:solidFill>
        </p:spPr>
      </p:pic>
    </p:spTree>
    <p:extLst>
      <p:ext uri="{BB962C8B-B14F-4D97-AF65-F5344CB8AC3E}">
        <p14:creationId xmlns:p14="http://schemas.microsoft.com/office/powerpoint/2010/main" val="56451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2 Jingle webinar">
            <a:hlinkClick r:id="" action="ppaction://media"/>
            <a:extLst>
              <a:ext uri="{FF2B5EF4-FFF2-40B4-BE49-F238E27FC236}">
                <a16:creationId xmlns:a16="http://schemas.microsoft.com/office/drawing/2014/main" id="{6F4A1864-A55D-0CAB-E59E-91151A29FB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3897"/>
            <a:ext cx="12192000" cy="6925795"/>
          </a:xfrm>
          <a:prstGeom prst="rect">
            <a:avLst/>
          </a:prstGeom>
        </p:spPr>
      </p:pic>
    </p:spTree>
    <p:extLst>
      <p:ext uri="{BB962C8B-B14F-4D97-AF65-F5344CB8AC3E}">
        <p14:creationId xmlns:p14="http://schemas.microsoft.com/office/powerpoint/2010/main" val="62452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A979493-1185-BF10-0D31-914423C6B63E}"/>
              </a:ext>
            </a:extLst>
          </p:cNvPr>
          <p:cNvSpPr txBox="1"/>
          <p:nvPr/>
        </p:nvSpPr>
        <p:spPr>
          <a:xfrm>
            <a:off x="1013055" y="1885950"/>
            <a:ext cx="10165890" cy="1754326"/>
          </a:xfrm>
          <a:prstGeom prst="rect">
            <a:avLst/>
          </a:prstGeom>
          <a:noFill/>
        </p:spPr>
        <p:txBody>
          <a:bodyPr wrap="square">
            <a:spAutoFit/>
          </a:bodyPr>
          <a:lstStyle/>
          <a:p>
            <a:pPr algn="ctr"/>
            <a:r>
              <a:rPr lang="fr-FR" sz="5400" b="1" i="0" u="none" strike="noStrike" dirty="0">
                <a:solidFill>
                  <a:schemeClr val="bg2"/>
                </a:solidFill>
                <a:effectLst/>
                <a:latin typeface="+mj-lt"/>
              </a:rPr>
              <a:t>A la découverte </a:t>
            </a:r>
          </a:p>
          <a:p>
            <a:pPr algn="ctr"/>
            <a:r>
              <a:rPr lang="fr-FR" sz="5400" b="1" i="0" u="none" strike="noStrike" dirty="0">
                <a:solidFill>
                  <a:schemeClr val="bg2"/>
                </a:solidFill>
                <a:effectLst/>
                <a:latin typeface="+mj-lt"/>
              </a:rPr>
              <a:t>du paramétrage by Eurécia</a:t>
            </a:r>
            <a:endParaRPr lang="fr-FR" sz="5400" dirty="0">
              <a:solidFill>
                <a:schemeClr val="bg2"/>
              </a:solidFill>
              <a:latin typeface="+mj-lt"/>
            </a:endParaRPr>
          </a:p>
        </p:txBody>
      </p:sp>
      <p:sp>
        <p:nvSpPr>
          <p:cNvPr id="9" name="Rectangle : coins arrondis 8">
            <a:extLst>
              <a:ext uri="{FF2B5EF4-FFF2-40B4-BE49-F238E27FC236}">
                <a16:creationId xmlns:a16="http://schemas.microsoft.com/office/drawing/2014/main" id="{4CF688CF-DFEB-6AA4-E76D-68B5D0C4D251}"/>
              </a:ext>
            </a:extLst>
          </p:cNvPr>
          <p:cNvSpPr/>
          <p:nvPr/>
        </p:nvSpPr>
        <p:spPr>
          <a:xfrm>
            <a:off x="733330" y="455987"/>
            <a:ext cx="2423240" cy="41148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45CA105-F4C3-B69D-9179-187611E8415A}"/>
              </a:ext>
            </a:extLst>
          </p:cNvPr>
          <p:cNvSpPr txBox="1"/>
          <p:nvPr/>
        </p:nvSpPr>
        <p:spPr>
          <a:xfrm>
            <a:off x="804213" y="430894"/>
            <a:ext cx="2281473" cy="461665"/>
          </a:xfrm>
          <a:prstGeom prst="rect">
            <a:avLst/>
          </a:prstGeom>
          <a:noFill/>
        </p:spPr>
        <p:txBody>
          <a:bodyPr wrap="square" rtlCol="0">
            <a:spAutoFit/>
          </a:bodyPr>
          <a:lstStyle/>
          <a:p>
            <a:r>
              <a:rPr lang="fr-FR" sz="2400" b="1" dirty="0">
                <a:solidFill>
                  <a:schemeClr val="bg2"/>
                </a:solidFill>
              </a:rPr>
              <a:t>Zen by Eurécia</a:t>
            </a:r>
          </a:p>
        </p:txBody>
      </p:sp>
      <p:sp>
        <p:nvSpPr>
          <p:cNvPr id="2" name="Rectangle : coins arrondis 1">
            <a:extLst>
              <a:ext uri="{FF2B5EF4-FFF2-40B4-BE49-F238E27FC236}">
                <a16:creationId xmlns:a16="http://schemas.microsoft.com/office/drawing/2014/main" id="{08C1600F-8AD3-0413-2DE5-B79FCFE187A9}"/>
              </a:ext>
            </a:extLst>
          </p:cNvPr>
          <p:cNvSpPr/>
          <p:nvPr/>
        </p:nvSpPr>
        <p:spPr>
          <a:xfrm>
            <a:off x="3519055" y="4613683"/>
            <a:ext cx="5661890" cy="1103625"/>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5291D7F-32B5-738B-E5DA-CC6D141F8621}"/>
              </a:ext>
            </a:extLst>
          </p:cNvPr>
          <p:cNvSpPr txBox="1"/>
          <p:nvPr/>
        </p:nvSpPr>
        <p:spPr>
          <a:xfrm>
            <a:off x="3637948" y="4657663"/>
            <a:ext cx="5847797" cy="954107"/>
          </a:xfrm>
          <a:prstGeom prst="rect">
            <a:avLst/>
          </a:prstGeom>
          <a:noFill/>
        </p:spPr>
        <p:txBody>
          <a:bodyPr wrap="square">
            <a:spAutoFit/>
          </a:bodyPr>
          <a:lstStyle/>
          <a:p>
            <a:r>
              <a:rPr lang="fr-FR" sz="2800" b="1" dirty="0">
                <a:solidFill>
                  <a:schemeClr val="bg2"/>
                </a:solidFill>
              </a:rPr>
              <a:t>Avec Marjory et Morgane, vos consultantes supports </a:t>
            </a:r>
            <a:endParaRPr lang="fr-FR" sz="2800" dirty="0">
              <a:solidFill>
                <a:schemeClr val="bg2"/>
              </a:solidFill>
            </a:endParaRPr>
          </a:p>
        </p:txBody>
      </p:sp>
      <p:pic>
        <p:nvPicPr>
          <p:cNvPr id="5" name="Image 4" descr="Une image contenant dessin humoristique&#10;&#10;Description générée automatiquement">
            <a:extLst>
              <a:ext uri="{FF2B5EF4-FFF2-40B4-BE49-F238E27FC236}">
                <a16:creationId xmlns:a16="http://schemas.microsoft.com/office/drawing/2014/main" id="{B939B136-5662-78F3-C9C8-C056D741B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28737"/>
            <a:ext cx="6052128" cy="6052128"/>
          </a:xfrm>
          <a:prstGeom prst="rect">
            <a:avLst/>
          </a:prstGeom>
        </p:spPr>
      </p:pic>
    </p:spTree>
    <p:extLst>
      <p:ext uri="{BB962C8B-B14F-4D97-AF65-F5344CB8AC3E}">
        <p14:creationId xmlns:p14="http://schemas.microsoft.com/office/powerpoint/2010/main" val="98301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BCA12-9E3D-818F-E319-1C6C4C32FA4E}"/>
              </a:ext>
            </a:extLst>
          </p:cNvPr>
          <p:cNvSpPr>
            <a:spLocks noGrp="1"/>
          </p:cNvSpPr>
          <p:nvPr>
            <p:ph type="title"/>
          </p:nvPr>
        </p:nvSpPr>
        <p:spPr/>
        <p:txBody>
          <a:bodyPr/>
          <a:lstStyle/>
          <a:p>
            <a:r>
              <a:rPr lang="fr-FR" dirty="0"/>
              <a:t>Au menu du jour</a:t>
            </a:r>
          </a:p>
        </p:txBody>
      </p:sp>
      <p:sp>
        <p:nvSpPr>
          <p:cNvPr id="3" name="Espace réservé du texte 2">
            <a:extLst>
              <a:ext uri="{FF2B5EF4-FFF2-40B4-BE49-F238E27FC236}">
                <a16:creationId xmlns:a16="http://schemas.microsoft.com/office/drawing/2014/main" id="{41EF45D3-51C1-F118-E6F9-ACDD9ED9FDE5}"/>
              </a:ext>
            </a:extLst>
          </p:cNvPr>
          <p:cNvSpPr>
            <a:spLocks noGrp="1"/>
          </p:cNvSpPr>
          <p:nvPr>
            <p:ph type="body" sz="quarter" idx="10"/>
          </p:nvPr>
        </p:nvSpPr>
        <p:spPr>
          <a:xfrm>
            <a:off x="633413" y="2778125"/>
            <a:ext cx="3095626" cy="2273709"/>
          </a:xfrm>
        </p:spPr>
        <p:txBody>
          <a:bodyPr>
            <a:normAutofit/>
          </a:bodyPr>
          <a:lstStyle/>
          <a:p>
            <a:pPr>
              <a:lnSpc>
                <a:spcPct val="200000"/>
              </a:lnSpc>
            </a:pPr>
            <a:r>
              <a:rPr lang="fr-FR" sz="2000" b="0" i="0" dirty="0">
                <a:effectLst/>
                <a:latin typeface="Roboto" panose="02000000000000000000" pitchFamily="2" charset="0"/>
              </a:rPr>
              <a:t>Savoir par où commencer le paramétrage</a:t>
            </a:r>
          </a:p>
        </p:txBody>
      </p:sp>
      <p:sp>
        <p:nvSpPr>
          <p:cNvPr id="4" name="Espace réservé du texte 3">
            <a:extLst>
              <a:ext uri="{FF2B5EF4-FFF2-40B4-BE49-F238E27FC236}">
                <a16:creationId xmlns:a16="http://schemas.microsoft.com/office/drawing/2014/main" id="{94F262E2-050F-1B15-259A-042FAB5FCFD5}"/>
              </a:ext>
            </a:extLst>
          </p:cNvPr>
          <p:cNvSpPr>
            <a:spLocks noGrp="1"/>
          </p:cNvSpPr>
          <p:nvPr>
            <p:ph type="body" sz="quarter" idx="11"/>
          </p:nvPr>
        </p:nvSpPr>
        <p:spPr>
          <a:xfrm>
            <a:off x="4479693" y="2778125"/>
            <a:ext cx="3473207" cy="2047372"/>
          </a:xfrm>
        </p:spPr>
        <p:txBody>
          <a:bodyPr>
            <a:normAutofit/>
          </a:bodyPr>
          <a:lstStyle/>
          <a:p>
            <a:pPr>
              <a:lnSpc>
                <a:spcPct val="200000"/>
              </a:lnSpc>
            </a:pPr>
            <a:r>
              <a:rPr lang="fr-FR" sz="2000" b="0" i="0" dirty="0">
                <a:effectLst/>
                <a:latin typeface="Roboto" panose="02000000000000000000" pitchFamily="2" charset="0"/>
              </a:rPr>
              <a:t>Différencier le paramétrage de l’utilisation</a:t>
            </a:r>
            <a:endParaRPr lang="fr-FR" sz="2000" b="1" i="0" dirty="0">
              <a:effectLst/>
              <a:latin typeface="Roboto" panose="02000000000000000000" pitchFamily="2" charset="0"/>
            </a:endParaRPr>
          </a:p>
        </p:txBody>
      </p:sp>
      <p:sp>
        <p:nvSpPr>
          <p:cNvPr id="5" name="Espace réservé du texte 4">
            <a:extLst>
              <a:ext uri="{FF2B5EF4-FFF2-40B4-BE49-F238E27FC236}">
                <a16:creationId xmlns:a16="http://schemas.microsoft.com/office/drawing/2014/main" id="{E03567A8-9E58-A1AB-438B-558DB580749C}"/>
              </a:ext>
            </a:extLst>
          </p:cNvPr>
          <p:cNvSpPr>
            <a:spLocks noGrp="1"/>
          </p:cNvSpPr>
          <p:nvPr>
            <p:ph type="body" sz="quarter" idx="12"/>
          </p:nvPr>
        </p:nvSpPr>
        <p:spPr/>
        <p:txBody>
          <a:bodyPr>
            <a:normAutofit/>
          </a:bodyPr>
          <a:lstStyle/>
          <a:p>
            <a:pPr>
              <a:lnSpc>
                <a:spcPct val="200000"/>
              </a:lnSpc>
            </a:pPr>
            <a:r>
              <a:rPr lang="fr-FR" sz="2000" b="0" i="0" dirty="0">
                <a:effectLst/>
                <a:latin typeface="Roboto" panose="02000000000000000000" pitchFamily="2" charset="0"/>
              </a:rPr>
              <a:t>Paramétrer vos modules en toute autonomie</a:t>
            </a:r>
            <a:endParaRPr lang="fr-FR" sz="2000" dirty="0"/>
          </a:p>
        </p:txBody>
      </p:sp>
      <p:sp>
        <p:nvSpPr>
          <p:cNvPr id="6" name="Espace réservé du texte 5">
            <a:extLst>
              <a:ext uri="{FF2B5EF4-FFF2-40B4-BE49-F238E27FC236}">
                <a16:creationId xmlns:a16="http://schemas.microsoft.com/office/drawing/2014/main" id="{896FD0C5-C6C0-2768-9BE1-30E554FEBBA4}"/>
              </a:ext>
            </a:extLst>
          </p:cNvPr>
          <p:cNvSpPr>
            <a:spLocks noGrp="1"/>
          </p:cNvSpPr>
          <p:nvPr>
            <p:ph type="body" sz="quarter" idx="13"/>
          </p:nvPr>
        </p:nvSpPr>
        <p:spPr/>
        <p:txBody>
          <a:bodyPr/>
          <a:lstStyle/>
          <a:p>
            <a:r>
              <a:rPr lang="fr-FR" dirty="0"/>
              <a:t>01 -Paramétrage</a:t>
            </a:r>
          </a:p>
        </p:txBody>
      </p:sp>
      <p:sp>
        <p:nvSpPr>
          <p:cNvPr id="7" name="Espace réservé du texte 6">
            <a:extLst>
              <a:ext uri="{FF2B5EF4-FFF2-40B4-BE49-F238E27FC236}">
                <a16:creationId xmlns:a16="http://schemas.microsoft.com/office/drawing/2014/main" id="{D72AE8F5-F776-5A66-472C-01F56C4C66BD}"/>
              </a:ext>
            </a:extLst>
          </p:cNvPr>
          <p:cNvSpPr>
            <a:spLocks noGrp="1"/>
          </p:cNvSpPr>
          <p:nvPr>
            <p:ph type="body" sz="quarter" idx="14"/>
          </p:nvPr>
        </p:nvSpPr>
        <p:spPr/>
        <p:txBody>
          <a:bodyPr/>
          <a:lstStyle/>
          <a:p>
            <a:r>
              <a:rPr lang="fr-FR" dirty="0"/>
              <a:t>02 - Utilisation</a:t>
            </a:r>
          </a:p>
        </p:txBody>
      </p:sp>
      <p:sp>
        <p:nvSpPr>
          <p:cNvPr id="8" name="Espace réservé du texte 7">
            <a:extLst>
              <a:ext uri="{FF2B5EF4-FFF2-40B4-BE49-F238E27FC236}">
                <a16:creationId xmlns:a16="http://schemas.microsoft.com/office/drawing/2014/main" id="{AFD3FB73-392E-33C7-724C-C3CDC8D3C247}"/>
              </a:ext>
            </a:extLst>
          </p:cNvPr>
          <p:cNvSpPr>
            <a:spLocks noGrp="1"/>
          </p:cNvSpPr>
          <p:nvPr>
            <p:ph type="body" sz="quarter" idx="15"/>
          </p:nvPr>
        </p:nvSpPr>
        <p:spPr/>
        <p:txBody>
          <a:bodyPr/>
          <a:lstStyle/>
          <a:p>
            <a:r>
              <a:rPr lang="fr-FR" dirty="0"/>
              <a:t>03 - Autonomie</a:t>
            </a:r>
          </a:p>
        </p:txBody>
      </p:sp>
      <p:sp>
        <p:nvSpPr>
          <p:cNvPr id="9" name="Espace réservé du texte 8">
            <a:extLst>
              <a:ext uri="{FF2B5EF4-FFF2-40B4-BE49-F238E27FC236}">
                <a16:creationId xmlns:a16="http://schemas.microsoft.com/office/drawing/2014/main" id="{662C553B-3FE3-C422-6EBF-719154E74F64}"/>
              </a:ext>
            </a:extLst>
          </p:cNvPr>
          <p:cNvSpPr>
            <a:spLocks noGrp="1"/>
          </p:cNvSpPr>
          <p:nvPr>
            <p:ph type="body" sz="quarter" idx="16"/>
          </p:nvPr>
        </p:nvSpPr>
        <p:spPr/>
        <p:txBody>
          <a:bodyPr/>
          <a:lstStyle/>
          <a:p>
            <a:pPr marL="0" indent="0">
              <a:buNone/>
            </a:pPr>
            <a:r>
              <a:rPr lang="fr-FR" dirty="0"/>
              <a:t>Les objectifs</a:t>
            </a:r>
          </a:p>
        </p:txBody>
      </p:sp>
    </p:spTree>
    <p:extLst>
      <p:ext uri="{BB962C8B-B14F-4D97-AF65-F5344CB8AC3E}">
        <p14:creationId xmlns:p14="http://schemas.microsoft.com/office/powerpoint/2010/main" val="209134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D7C77-784D-A29F-17D2-51BF114784F3}"/>
              </a:ext>
            </a:extLst>
          </p:cNvPr>
          <p:cNvSpPr>
            <a:spLocks noGrp="1"/>
          </p:cNvSpPr>
          <p:nvPr>
            <p:ph type="title"/>
          </p:nvPr>
        </p:nvSpPr>
        <p:spPr>
          <a:xfrm>
            <a:off x="371475" y="3781843"/>
            <a:ext cx="11449050" cy="304800"/>
          </a:xfrm>
        </p:spPr>
        <p:txBody>
          <a:bodyPr/>
          <a:lstStyle/>
          <a:p>
            <a:r>
              <a:rPr lang="fr-FR" sz="7200" dirty="0">
                <a:solidFill>
                  <a:schemeClr val="tx2"/>
                </a:solidFill>
                <a:latin typeface="+mj-lt"/>
              </a:rPr>
              <a:t>Place à la présentation ! </a:t>
            </a:r>
          </a:p>
        </p:txBody>
      </p:sp>
      <p:pic>
        <p:nvPicPr>
          <p:cNvPr id="5" name="Image 4" descr="Une image contenant dessin humoristique&#10;&#10;Description générée automatiquement">
            <a:extLst>
              <a:ext uri="{FF2B5EF4-FFF2-40B4-BE49-F238E27FC236}">
                <a16:creationId xmlns:a16="http://schemas.microsoft.com/office/drawing/2014/main" id="{47A62F79-BD46-5D8E-96FF-045C90D85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771" y="-1057811"/>
            <a:ext cx="6022945" cy="6022945"/>
          </a:xfrm>
          <a:prstGeom prst="rect">
            <a:avLst/>
          </a:prstGeom>
        </p:spPr>
      </p:pic>
    </p:spTree>
    <p:extLst>
      <p:ext uri="{BB962C8B-B14F-4D97-AF65-F5344CB8AC3E}">
        <p14:creationId xmlns:p14="http://schemas.microsoft.com/office/powerpoint/2010/main" val="2374701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1FC0A-8025-7005-DE15-AF0E2C132E1D}"/>
              </a:ext>
            </a:extLst>
          </p:cNvPr>
          <p:cNvSpPr>
            <a:spLocks noGrp="1"/>
          </p:cNvSpPr>
          <p:nvPr>
            <p:ph type="title"/>
          </p:nvPr>
        </p:nvSpPr>
        <p:spPr>
          <a:xfrm>
            <a:off x="3449369" y="3124200"/>
            <a:ext cx="6407011" cy="304800"/>
          </a:xfrm>
        </p:spPr>
        <p:txBody>
          <a:bodyPr/>
          <a:lstStyle/>
          <a:p>
            <a:r>
              <a:rPr lang="fr-FR" sz="6600" dirty="0">
                <a:solidFill>
                  <a:schemeClr val="bg2"/>
                </a:solidFill>
                <a:latin typeface="+mj-lt"/>
              </a:rPr>
              <a:t>Des questions ?</a:t>
            </a:r>
          </a:p>
        </p:txBody>
      </p:sp>
      <p:sp>
        <p:nvSpPr>
          <p:cNvPr id="4" name="ZoneTexte 3">
            <a:extLst>
              <a:ext uri="{FF2B5EF4-FFF2-40B4-BE49-F238E27FC236}">
                <a16:creationId xmlns:a16="http://schemas.microsoft.com/office/drawing/2014/main" id="{58223279-A943-4DA6-A5BD-A1F783FA84F0}"/>
              </a:ext>
            </a:extLst>
          </p:cNvPr>
          <p:cNvSpPr txBox="1"/>
          <p:nvPr/>
        </p:nvSpPr>
        <p:spPr>
          <a:xfrm>
            <a:off x="5086889" y="1819536"/>
            <a:ext cx="2781204" cy="1015663"/>
          </a:xfrm>
          <a:prstGeom prst="rect">
            <a:avLst/>
          </a:prstGeom>
          <a:noFill/>
        </p:spPr>
        <p:txBody>
          <a:bodyPr wrap="square" rtlCol="0">
            <a:spAutoFit/>
          </a:bodyPr>
          <a:lstStyle/>
          <a:p>
            <a:r>
              <a:rPr lang="fr-FR" sz="6000" dirty="0">
                <a:solidFill>
                  <a:schemeClr val="accent2"/>
                </a:solidFill>
                <a:latin typeface="+mj-lt"/>
              </a:rPr>
              <a:t>Merci !</a:t>
            </a:r>
          </a:p>
        </p:txBody>
      </p:sp>
      <p:pic>
        <p:nvPicPr>
          <p:cNvPr id="5" name="Image 4" descr="Une image contenant art&#10;&#10;Description générée automatiquement">
            <a:extLst>
              <a:ext uri="{FF2B5EF4-FFF2-40B4-BE49-F238E27FC236}">
                <a16:creationId xmlns:a16="http://schemas.microsoft.com/office/drawing/2014/main" id="{1C37771F-6E9D-E5CD-EB38-A06A08943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377" y="1524982"/>
            <a:ext cx="7055492" cy="7055492"/>
          </a:xfrm>
          <a:prstGeom prst="rect">
            <a:avLst/>
          </a:prstGeom>
        </p:spPr>
      </p:pic>
    </p:spTree>
    <p:extLst>
      <p:ext uri="{BB962C8B-B14F-4D97-AF65-F5344CB8AC3E}">
        <p14:creationId xmlns:p14="http://schemas.microsoft.com/office/powerpoint/2010/main" val="119186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68666-2BBE-DA14-7BD1-4C2052FBEEEA}"/>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EDAA2D0F-0C9A-E922-E452-7AD775A0CD79}"/>
              </a:ext>
            </a:extLst>
          </p:cNvPr>
          <p:cNvSpPr>
            <a:spLocks noGrp="1"/>
          </p:cNvSpPr>
          <p:nvPr>
            <p:ph type="body" sz="quarter" idx="19"/>
          </p:nvPr>
        </p:nvSpPr>
        <p:spPr/>
        <p:txBody>
          <a:bodyPr/>
          <a:lstStyle/>
          <a:p>
            <a:endParaRPr lang="fr-FR"/>
          </a:p>
        </p:txBody>
      </p:sp>
      <p:sp>
        <p:nvSpPr>
          <p:cNvPr id="4" name="ZoneTexte 3">
            <a:extLst>
              <a:ext uri="{FF2B5EF4-FFF2-40B4-BE49-F238E27FC236}">
                <a16:creationId xmlns:a16="http://schemas.microsoft.com/office/drawing/2014/main" id="{10D2DFF8-EA95-5BC9-B9C5-ED676656AF74}"/>
              </a:ext>
            </a:extLst>
          </p:cNvPr>
          <p:cNvSpPr txBox="1"/>
          <p:nvPr/>
        </p:nvSpPr>
        <p:spPr>
          <a:xfrm>
            <a:off x="4047067" y="3172177"/>
            <a:ext cx="74092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FFFFFF"/>
                </a:solidFill>
                <a:latin typeface="Figtree"/>
                <a:cs typeface="Segoe UI"/>
              </a:rPr>
              <a:t>Retrouvez toutes nos ressources (article, replay, support de formation …) sur votre centre d’aide.</a:t>
            </a:r>
            <a:r>
              <a:rPr lang="en-US" dirty="0">
                <a:solidFill>
                  <a:srgbClr val="FFFFFF"/>
                </a:solidFill>
                <a:latin typeface="Figtree"/>
                <a:cs typeface="Segoe UI"/>
              </a:rPr>
              <a:t>​</a:t>
            </a:r>
          </a:p>
          <a:p>
            <a:r>
              <a:rPr lang="fr-FR" dirty="0">
                <a:solidFill>
                  <a:srgbClr val="FFFFFF"/>
                </a:solidFill>
                <a:latin typeface="Figtree"/>
                <a:cs typeface="Segoe UI"/>
              </a:rPr>
              <a:t>Vous ne trouvez pas la réponse à votre question ? Ecrivez-nous ! </a:t>
            </a:r>
            <a:r>
              <a:rPr lang="en-US" dirty="0">
                <a:solidFill>
                  <a:srgbClr val="FFFFFF"/>
                </a:solidFill>
                <a:latin typeface="Figtree"/>
                <a:cs typeface="Segoe UI"/>
              </a:rPr>
              <a:t>​</a:t>
            </a:r>
          </a:p>
          <a:p>
            <a:r>
              <a:rPr lang="fr-FR" dirty="0">
                <a:solidFill>
                  <a:srgbClr val="FFFFFF"/>
                </a:solidFill>
                <a:latin typeface="Century Gothic"/>
                <a:cs typeface="Segoe UI"/>
              </a:rPr>
              <a:t>​</a:t>
            </a:r>
          </a:p>
          <a:p>
            <a:r>
              <a:rPr lang="fr-FR" dirty="0">
                <a:solidFill>
                  <a:srgbClr val="FFFFFF"/>
                </a:solidFill>
                <a:latin typeface="Century Gothic"/>
                <a:cs typeface="Segoe UI"/>
              </a:rPr>
              <a:t>​</a:t>
            </a:r>
          </a:p>
        </p:txBody>
      </p:sp>
      <p:sp>
        <p:nvSpPr>
          <p:cNvPr id="5" name="ZoneTexte 4">
            <a:extLst>
              <a:ext uri="{FF2B5EF4-FFF2-40B4-BE49-F238E27FC236}">
                <a16:creationId xmlns:a16="http://schemas.microsoft.com/office/drawing/2014/main" id="{C93419F8-5607-0872-5381-8C968EABAEB7}"/>
              </a:ext>
            </a:extLst>
          </p:cNvPr>
          <p:cNvSpPr txBox="1"/>
          <p:nvPr/>
        </p:nvSpPr>
        <p:spPr>
          <a:xfrm>
            <a:off x="4075289" y="2137362"/>
            <a:ext cx="61957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FFFFFF"/>
                </a:solidFill>
                <a:latin typeface="PP Woodland"/>
              </a:rPr>
              <a:t>Pour </a:t>
            </a:r>
            <a:r>
              <a:rPr lang="en-US" sz="4400" b="1" err="1">
                <a:solidFill>
                  <a:srgbClr val="FFFFFF"/>
                </a:solidFill>
                <a:latin typeface="PP Woodland"/>
              </a:rPr>
              <a:t>aller</a:t>
            </a:r>
            <a:r>
              <a:rPr lang="en-US" sz="4400" b="1" dirty="0">
                <a:solidFill>
                  <a:srgbClr val="FFFFFF"/>
                </a:solidFill>
                <a:latin typeface="PP Woodland"/>
              </a:rPr>
              <a:t> plus loin …</a:t>
            </a:r>
            <a:r>
              <a:rPr lang="fr-FR" sz="4400" dirty="0">
                <a:solidFill>
                  <a:srgbClr val="FFFFFF"/>
                </a:solidFill>
                <a:latin typeface="PP Woodland"/>
              </a:rPr>
              <a:t>​</a:t>
            </a:r>
            <a:endParaRPr lang="fr-FR" sz="4400" dirty="0">
              <a:latin typeface="PP Woodland"/>
            </a:endParaRPr>
          </a:p>
        </p:txBody>
      </p:sp>
      <p:sp>
        <p:nvSpPr>
          <p:cNvPr id="6" name="Rectangle : coins arrondis 5">
            <a:hlinkClick r:id="rId2"/>
            <a:extLst>
              <a:ext uri="{FF2B5EF4-FFF2-40B4-BE49-F238E27FC236}">
                <a16:creationId xmlns:a16="http://schemas.microsoft.com/office/drawing/2014/main" id="{F4DE15B4-2809-772C-01B5-8149A57AB1CF}"/>
              </a:ext>
            </a:extLst>
          </p:cNvPr>
          <p:cNvSpPr/>
          <p:nvPr/>
        </p:nvSpPr>
        <p:spPr>
          <a:xfrm>
            <a:off x="3958956" y="4552123"/>
            <a:ext cx="2882111" cy="457200"/>
          </a:xfrm>
          <a:prstGeom prst="roundRect">
            <a:avLst>
              <a:gd name="adj" fmla="val 5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dirty="0">
                <a:solidFill>
                  <a:schemeClr val="bg1"/>
                </a:solidFill>
                <a:hlinkClick r:id="rId3">
                  <a:extLst>
                    <a:ext uri="{A12FA001-AC4F-418D-AE19-62706E023703}">
                      <ahyp:hlinkClr xmlns:ahyp="http://schemas.microsoft.com/office/drawing/2018/hyperlinkcolor" val="tx"/>
                    </a:ext>
                  </a:extLst>
                </a:hlinkClick>
              </a:rPr>
              <a:t>ACCÉDER AU CENTRE D’AIDE</a:t>
            </a:r>
          </a:p>
        </p:txBody>
      </p:sp>
      <p:sp>
        <p:nvSpPr>
          <p:cNvPr id="7" name="Rectangle : coins arrondis 6">
            <a:extLst>
              <a:ext uri="{FF2B5EF4-FFF2-40B4-BE49-F238E27FC236}">
                <a16:creationId xmlns:a16="http://schemas.microsoft.com/office/drawing/2014/main" id="{33BABAD7-46F4-D9AF-62CE-73FCFC269787}"/>
              </a:ext>
            </a:extLst>
          </p:cNvPr>
          <p:cNvSpPr/>
          <p:nvPr/>
        </p:nvSpPr>
        <p:spPr>
          <a:xfrm>
            <a:off x="7568443" y="4550645"/>
            <a:ext cx="2882111" cy="457200"/>
          </a:xfrm>
          <a:prstGeom prst="roundRect">
            <a:avLst>
              <a:gd name="adj" fmla="val 50000"/>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a:t>✉ zensupport@eurecia.com</a:t>
            </a:r>
          </a:p>
        </p:txBody>
      </p:sp>
      <p:pic>
        <p:nvPicPr>
          <p:cNvPr id="8" name="Image 7" descr="Une image contenant dessin humoristique, Visage humain, habits, personne&#10;&#10;Description générée automatiquement">
            <a:extLst>
              <a:ext uri="{FF2B5EF4-FFF2-40B4-BE49-F238E27FC236}">
                <a16:creationId xmlns:a16="http://schemas.microsoft.com/office/drawing/2014/main" id="{E125DBE8-FF7A-2623-3139-DF2BBE477C4E}"/>
              </a:ext>
            </a:extLst>
          </p:cNvPr>
          <p:cNvPicPr>
            <a:picLocks noChangeAspect="1"/>
          </p:cNvPicPr>
          <p:nvPr/>
        </p:nvPicPr>
        <p:blipFill>
          <a:blip r:embed="rId4"/>
          <a:stretch>
            <a:fillRect/>
          </a:stretch>
        </p:blipFill>
        <p:spPr>
          <a:xfrm>
            <a:off x="-157104" y="1503304"/>
            <a:ext cx="4114800" cy="4114800"/>
          </a:xfrm>
          <a:prstGeom prst="rect">
            <a:avLst/>
          </a:prstGeom>
        </p:spPr>
      </p:pic>
    </p:spTree>
    <p:extLst>
      <p:ext uri="{BB962C8B-B14F-4D97-AF65-F5344CB8AC3E}">
        <p14:creationId xmlns:p14="http://schemas.microsoft.com/office/powerpoint/2010/main" val="2304525361"/>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170e52-6e31-4ae5-a2fb-33871699a522">
      <Terms xmlns="http://schemas.microsoft.com/office/infopath/2007/PartnerControls"/>
    </lcf76f155ced4ddcb4097134ff3c332f>
    <TaxCatchAll xmlns="c8f72407-30b9-47f0-a7fc-b60ad6d018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01ACA4B3991B4B884E17EC99D3D18E" ma:contentTypeVersion="14" ma:contentTypeDescription="Crée un document." ma:contentTypeScope="" ma:versionID="b1bc1e2a5a54d727388f7f032cefb2d2">
  <xsd:schema xmlns:xsd="http://www.w3.org/2001/XMLSchema" xmlns:xs="http://www.w3.org/2001/XMLSchema" xmlns:p="http://schemas.microsoft.com/office/2006/metadata/properties" xmlns:ns2="c8f72407-30b9-47f0-a7fc-b60ad6d018a3" xmlns:ns3="bc170e52-6e31-4ae5-a2fb-33871699a522" targetNamespace="http://schemas.microsoft.com/office/2006/metadata/properties" ma:root="true" ma:fieldsID="6f07a869802921661d75e03adcfe092a" ns2:_="" ns3:_="">
    <xsd:import namespace="c8f72407-30b9-47f0-a7fc-b60ad6d018a3"/>
    <xsd:import namespace="bc170e52-6e31-4ae5-a2fb-33871699a5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72407-30b9-47f0-a7fc-b60ad6d018a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647c3dd8-6df4-42f1-9f3c-74e0c0c70940}" ma:internalName="TaxCatchAll" ma:showField="CatchAllData" ma:web="c8f72407-30b9-47f0-a7fc-b60ad6d018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170e52-6e31-4ae5-a2fb-33871699a52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B8EE96-AF0D-4A28-94B3-77A7CFA1D75E}">
  <ds:schemaRefs>
    <ds:schemaRef ds:uri="http://schemas.microsoft.com/office/2006/documentManagement/types"/>
    <ds:schemaRef ds:uri="c8f72407-30b9-47f0-a7fc-b60ad6d018a3"/>
    <ds:schemaRef ds:uri="http://purl.org/dc/terms/"/>
    <ds:schemaRef ds:uri="http://schemas.microsoft.com/office/2006/metadata/properties"/>
    <ds:schemaRef ds:uri="http://purl.org/dc/dcmitype/"/>
    <ds:schemaRef ds:uri="bc170e52-6e31-4ae5-a2fb-33871699a522"/>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FAF0B74C-FABB-4745-8A53-B4A47641DC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f72407-30b9-47f0-a7fc-b60ad6d018a3"/>
    <ds:schemaRef ds:uri="bc170e52-6e31-4ae5-a2fb-33871699a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198</TotalTime>
  <Words>123</Words>
  <Application>Microsoft Office PowerPoint</Application>
  <PresentationFormat>Grand écran</PresentationFormat>
  <Paragraphs>23</Paragraphs>
  <Slides>7</Slides>
  <Notes>0</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vt:i4>
      </vt:variant>
    </vt:vector>
  </HeadingPairs>
  <TitlesOfParts>
    <vt:vector size="18" baseType="lpstr">
      <vt:lpstr>Arial</vt:lpstr>
      <vt:lpstr>Calibri</vt:lpstr>
      <vt:lpstr>Century Gothic</vt:lpstr>
      <vt:lpstr>Figtree</vt:lpstr>
      <vt:lpstr>Figtree Black</vt:lpstr>
      <vt:lpstr>Figtree Light</vt:lpstr>
      <vt:lpstr>Lumios Marker</vt:lpstr>
      <vt:lpstr>PP Woodland</vt:lpstr>
      <vt:lpstr>PP Woodland Ultralight</vt:lpstr>
      <vt:lpstr>Roboto</vt:lpstr>
      <vt:lpstr>Eurecia</vt:lpstr>
      <vt:lpstr>Votre webinar découverte ZEN va  démarrer dans  quelques minutes…</vt:lpstr>
      <vt:lpstr>Présentation PowerPoint</vt:lpstr>
      <vt:lpstr>Présentation PowerPoint</vt:lpstr>
      <vt:lpstr>Au menu du jour</vt:lpstr>
      <vt:lpstr>Place à la présentation ! </vt:lpstr>
      <vt:lpstr>Des questions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388</cp:revision>
  <dcterms:created xsi:type="dcterms:W3CDTF">2023-07-17T08:33:49Z</dcterms:created>
  <dcterms:modified xsi:type="dcterms:W3CDTF">2024-12-10T13:43:53Z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0x0101006D01ACA4B3991B4B884E17EC99D3D18E</vt:lpwstr>
  </property>
  <property fmtid="{D5CDD505-2E9C-101B-9397-08002B2CF9AE}" pid="3" name="MediaServiceImageTags">
    <vt:lpwstr/>
  </property>
</Properties>
</file>